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41" r:id="rId2"/>
    <p:sldId id="357" r:id="rId3"/>
    <p:sldId id="368" r:id="rId4"/>
    <p:sldId id="369" r:id="rId5"/>
    <p:sldId id="360" r:id="rId6"/>
    <p:sldId id="364" r:id="rId7"/>
    <p:sldId id="372" r:id="rId8"/>
    <p:sldId id="374" r:id="rId9"/>
    <p:sldId id="376" r:id="rId10"/>
    <p:sldId id="384" r:id="rId11"/>
    <p:sldId id="379" r:id="rId12"/>
    <p:sldId id="382" r:id="rId13"/>
    <p:sldId id="383" r:id="rId14"/>
    <p:sldId id="378" r:id="rId15"/>
    <p:sldId id="380" r:id="rId16"/>
    <p:sldId id="381" r:id="rId17"/>
  </p:sldIdLst>
  <p:sldSz cx="12192000" cy="6858000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A0A800"/>
    <a:srgbClr val="FF6F63"/>
    <a:srgbClr val="00AC8C"/>
    <a:srgbClr val="000091"/>
    <a:srgbClr val="5770BE"/>
    <a:srgbClr val="0099CC"/>
    <a:srgbClr val="33CCFF"/>
    <a:srgbClr val="7670F2"/>
    <a:srgbClr val="5C8A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5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6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8B254C7-B9E1-4844-81E0-70ACD4C76586}" type="datetimeFigureOut">
              <a:rPr lang="fr-FR" smtClean="0"/>
              <a:t>22/04/2022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06127A4-34A4-4779-92F4-25C14979D1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5867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A14D743-2662-4C75-9963-C00ED268281B}" type="datetimeFigureOut">
              <a:rPr lang="fr-FR" smtClean="0"/>
              <a:t>22/04/2022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798021A-1D64-4BFB-9719-E63D56F4BC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8874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05_Titre Ve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43697" y="1771135"/>
            <a:ext cx="11648303" cy="508686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 descr="O:\COMMUNICATION\OUTILS GRAPHIQUES\Logos ARS\Logo ARS ARA 2020\COMMUNICATION EXTERNE+INSTIT\Quadri\ARSlogo_Normal_Quadri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430" y="510306"/>
            <a:ext cx="1682750" cy="9747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 userDrawn="1"/>
        </p:nvSpPr>
        <p:spPr>
          <a:xfrm>
            <a:off x="2669058" y="1485030"/>
            <a:ext cx="1512000" cy="5372969"/>
          </a:xfrm>
          <a:prstGeom prst="rect">
            <a:avLst/>
          </a:prstGeom>
          <a:solidFill>
            <a:srgbClr val="C8D223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2957386" y="2232974"/>
            <a:ext cx="8683794" cy="1713295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50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Titre de votre document ou intervention 2 lignes max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957386" y="4329799"/>
            <a:ext cx="8683794" cy="1130639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FR" sz="3800" i="1" kern="1200" baseline="0" dirty="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Sous-titre de votre document ou date et lieu ou cible de votre présentation</a:t>
            </a:r>
            <a:endParaRPr lang="fr-FR" dirty="0"/>
          </a:p>
        </p:txBody>
      </p:sp>
      <p:pic>
        <p:nvPicPr>
          <p:cNvPr id="8" name="Image 7" descr="O:\COMMUNICATION\OUTILS GRAPHIQUES\Charte Marque Etat\ARS_ARA\REPUBLIQUE_FRANCAISE\jpg\Republique_Francaise_CMJN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03" y="336487"/>
            <a:ext cx="1552575" cy="140716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re 1"/>
          <p:cNvSpPr txBox="1">
            <a:spLocks/>
          </p:cNvSpPr>
          <p:nvPr userDrawn="1"/>
        </p:nvSpPr>
        <p:spPr>
          <a:xfrm>
            <a:off x="4337539" y="6557104"/>
            <a:ext cx="7303642" cy="2535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000" b="1" kern="120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fr-FR" sz="1200" b="0" dirty="0" smtClean="0">
                <a:solidFill>
                  <a:srgbClr val="FFFFFF"/>
                </a:solidFill>
              </a:rPr>
              <a:t>Intitulé de votre direction ou service</a:t>
            </a:r>
            <a:endParaRPr lang="fr-FR" sz="12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5_Titre et conten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220994" y="365126"/>
            <a:ext cx="8295502" cy="1281114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3800" b="1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r-FR" dirty="0" smtClean="0"/>
              <a:t>Titre partie ou page (ne pas dépasser deux lignes sinon illisible)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4313" y="1825625"/>
            <a:ext cx="10832755" cy="451735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2800" b="0">
                <a:solidFill>
                  <a:schemeClr val="tx1"/>
                </a:solidFill>
                <a:latin typeface="+mn-lt"/>
              </a:defRPr>
            </a:lvl1pPr>
            <a:lvl2pPr marL="180975" indent="1588">
              <a:buFont typeface="Wingdings" panose="05000000000000000000" pitchFamily="2" charset="2"/>
              <a:buChar char="§"/>
              <a:defRPr lang="fr-FR" sz="24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444500" indent="-173038">
              <a:defRPr sz="2400" b="0">
                <a:solidFill>
                  <a:schemeClr val="accent1"/>
                </a:solidFill>
                <a:latin typeface="+mn-lt"/>
              </a:defRPr>
            </a:lvl3pPr>
            <a:lvl4pPr marL="0" indent="0">
              <a:buFont typeface="Calibri" panose="020F0502020204030204" pitchFamily="34" charset="0"/>
              <a:buNone/>
              <a:defRPr sz="2400" b="0" i="0">
                <a:latin typeface="+mn-lt"/>
              </a:defRPr>
            </a:lvl4pPr>
            <a:lvl5pPr>
              <a:defRPr i="1"/>
            </a:lvl5pPr>
          </a:lstStyle>
          <a:p>
            <a:pPr lvl="0"/>
            <a:r>
              <a:rPr lang="fr-FR" dirty="0" smtClean="0"/>
              <a:t>Modifier les styles du texte du masque</a:t>
            </a:r>
          </a:p>
        </p:txBody>
      </p:sp>
      <p:pic>
        <p:nvPicPr>
          <p:cNvPr id="10" name="Image 9" descr="O:\COMMUNICATION\OUTILS GRAPHIQUES\Charte Marque Etat\ARS_ARA\REPUBLIQUE_FRANCAISE\jpg\Republique_Francaise_CMJN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1" t="6560" b="1"/>
          <a:stretch/>
        </p:blipFill>
        <p:spPr bwMode="auto">
          <a:xfrm>
            <a:off x="414215" y="382954"/>
            <a:ext cx="809581" cy="739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O:\COMMUNICATION\OUTILS GRAPHIQUES\Logos ARS\Logo ARS ARA 2020\COMMUNICATION EXTERNE+INSTIT\Quadri\ARSlogo_Normal_Quadri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371" y="457661"/>
            <a:ext cx="981493" cy="5685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 userDrawn="1"/>
        </p:nvSpPr>
        <p:spPr>
          <a:xfrm>
            <a:off x="364422" y="6556962"/>
            <a:ext cx="66694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B38CCEA5-E3A9-4E57-82F7-3980BCFD4D6F}" type="slidenum">
              <a:rPr lang="fr-FR" sz="900" smtClean="0">
                <a:solidFill>
                  <a:schemeClr val="tx1"/>
                </a:solidFill>
                <a:latin typeface="Marianne" panose="02000000000000000000" pitchFamily="50" charset="0"/>
              </a:rPr>
              <a:pPr algn="l"/>
              <a:t>‹N°›</a:t>
            </a:fld>
            <a:endParaRPr lang="fr-FR" sz="900" dirty="0">
              <a:solidFill>
                <a:schemeClr val="tx1"/>
              </a:solidFill>
              <a:latin typeface="Marianne" panose="02000000000000000000" pitchFamily="50" charset="0"/>
            </a:endParaRPr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452659" y="6549285"/>
            <a:ext cx="112469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re 1"/>
          <p:cNvSpPr txBox="1">
            <a:spLocks/>
          </p:cNvSpPr>
          <p:nvPr userDrawn="1"/>
        </p:nvSpPr>
        <p:spPr>
          <a:xfrm>
            <a:off x="4337539" y="6557104"/>
            <a:ext cx="7303642" cy="2535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000" b="1" kern="120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fr-FR" sz="1200" b="0" dirty="0" smtClean="0">
                <a:solidFill>
                  <a:schemeClr val="tx1"/>
                </a:solidFill>
              </a:rPr>
              <a:t>Intitulé de votre direction ou service</a:t>
            </a:r>
            <a:endParaRPr lang="fr-FR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61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re et conten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3229232" y="365125"/>
            <a:ext cx="8287264" cy="661061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3200" b="1" i="1" kern="1200" dirty="0">
                <a:solidFill>
                  <a:schemeClr val="accent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fr-FR" dirty="0" smtClean="0"/>
              <a:t>Titre sous-partie</a:t>
            </a:r>
            <a:endParaRPr lang="fr-FR" dirty="0"/>
          </a:p>
        </p:txBody>
      </p:sp>
      <p:sp>
        <p:nvSpPr>
          <p:cNvPr id="16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2250" y="1555262"/>
            <a:ext cx="10826580" cy="47877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fr-FR" sz="2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fr-FR" dirty="0" smtClean="0"/>
              <a:t>Modifier les styles du texte du masque</a:t>
            </a:r>
          </a:p>
        </p:txBody>
      </p:sp>
      <p:pic>
        <p:nvPicPr>
          <p:cNvPr id="8" name="Image 7" descr="O:\COMMUNICATION\OUTILS GRAPHIQUES\Charte Marque Etat\ARS_ARA\REPUBLIQUE_FRANCAISE\jpg\Republique_Francaise_CMJN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1" t="6560" b="1"/>
          <a:stretch/>
        </p:blipFill>
        <p:spPr bwMode="auto">
          <a:xfrm>
            <a:off x="414215" y="382954"/>
            <a:ext cx="809581" cy="739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 descr="O:\COMMUNICATION\OUTILS GRAPHIQUES\Logos ARS\Logo ARS ARA 2020\COMMUNICATION EXTERNE+INSTIT\Quadri\ARSlogo_Normal_Quadri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371" y="457661"/>
            <a:ext cx="981493" cy="5685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 userDrawn="1"/>
        </p:nvSpPr>
        <p:spPr>
          <a:xfrm>
            <a:off x="364421" y="6556962"/>
            <a:ext cx="72477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B38CCEA5-E3A9-4E57-82F7-3980BCFD4D6F}" type="slidenum">
              <a:rPr lang="fr-FR" sz="900" smtClean="0">
                <a:solidFill>
                  <a:schemeClr val="tx1"/>
                </a:solidFill>
                <a:latin typeface="Marianne" panose="02000000000000000000" pitchFamily="50" charset="0"/>
              </a:rPr>
              <a:pPr algn="l"/>
              <a:t>‹N°›</a:t>
            </a:fld>
            <a:endParaRPr lang="fr-FR" sz="900" dirty="0">
              <a:solidFill>
                <a:schemeClr val="tx1"/>
              </a:solidFill>
              <a:latin typeface="Marianne" panose="02000000000000000000" pitchFamily="50" charset="0"/>
            </a:endParaRPr>
          </a:p>
        </p:txBody>
      </p:sp>
      <p:cxnSp>
        <p:nvCxnSpPr>
          <p:cNvPr id="10" name="Connecteur droit 9"/>
          <p:cNvCxnSpPr/>
          <p:nvPr userDrawn="1"/>
        </p:nvCxnSpPr>
        <p:spPr>
          <a:xfrm>
            <a:off x="452659" y="6549285"/>
            <a:ext cx="112469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re 1"/>
          <p:cNvSpPr txBox="1">
            <a:spLocks/>
          </p:cNvSpPr>
          <p:nvPr userDrawn="1"/>
        </p:nvSpPr>
        <p:spPr>
          <a:xfrm>
            <a:off x="4337539" y="6557104"/>
            <a:ext cx="7303642" cy="2535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000" b="1" kern="120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fr-FR" sz="1200" b="0" dirty="0" smtClean="0">
                <a:solidFill>
                  <a:schemeClr val="tx1"/>
                </a:solidFill>
              </a:rPr>
              <a:t>Intitulé de votre direction ou service</a:t>
            </a:r>
            <a:endParaRPr lang="fr-FR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898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O:\COMMUNICATION\OUTILS GRAPHIQUES\Charte Marque Etat\ARS_ARA\REPUBLIQUE_FRANCAISE\jpg\Republique_Francaise_CMJN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1" t="6560" b="1"/>
          <a:stretch/>
        </p:blipFill>
        <p:spPr bwMode="auto">
          <a:xfrm>
            <a:off x="414215" y="382954"/>
            <a:ext cx="809581" cy="739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O:\COMMUNICATION\OUTILS GRAPHIQUES\Logos ARS\Logo ARS ARA 2020\COMMUNICATION EXTERNE+INSTIT\Quadri\ARSlogo_Normal_Quadri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371" y="457661"/>
            <a:ext cx="981493" cy="5685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/>
          <p:cNvSpPr txBox="1"/>
          <p:nvPr userDrawn="1"/>
        </p:nvSpPr>
        <p:spPr>
          <a:xfrm>
            <a:off x="364421" y="6556962"/>
            <a:ext cx="76776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B38CCEA5-E3A9-4E57-82F7-3980BCFD4D6F}" type="slidenum">
              <a:rPr lang="fr-FR" sz="900" smtClean="0">
                <a:solidFill>
                  <a:schemeClr val="tx1"/>
                </a:solidFill>
                <a:latin typeface="Marianne" panose="02000000000000000000" pitchFamily="50" charset="0"/>
              </a:rPr>
              <a:pPr algn="l"/>
              <a:t>‹N°›</a:t>
            </a:fld>
            <a:endParaRPr lang="fr-FR" sz="900" dirty="0">
              <a:solidFill>
                <a:schemeClr val="tx1"/>
              </a:solidFill>
              <a:latin typeface="Marianne" panose="02000000000000000000" pitchFamily="50" charset="0"/>
            </a:endParaRPr>
          </a:p>
        </p:txBody>
      </p:sp>
      <p:cxnSp>
        <p:nvCxnSpPr>
          <p:cNvPr id="6" name="Connecteur droit 5"/>
          <p:cNvCxnSpPr/>
          <p:nvPr userDrawn="1"/>
        </p:nvCxnSpPr>
        <p:spPr>
          <a:xfrm>
            <a:off x="452659" y="6549285"/>
            <a:ext cx="112469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re 1"/>
          <p:cNvSpPr txBox="1">
            <a:spLocks/>
          </p:cNvSpPr>
          <p:nvPr userDrawn="1"/>
        </p:nvSpPr>
        <p:spPr>
          <a:xfrm>
            <a:off x="4337539" y="6557104"/>
            <a:ext cx="7303642" cy="2535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000" b="1" kern="120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fr-FR" sz="1200" b="0" dirty="0" smtClean="0">
                <a:solidFill>
                  <a:schemeClr val="tx1"/>
                </a:solidFill>
              </a:rPr>
              <a:t>Intitulé de votre direction ou service</a:t>
            </a:r>
            <a:endParaRPr lang="fr-FR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440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re et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722076" y="0"/>
            <a:ext cx="5453745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17836" y="1484922"/>
            <a:ext cx="5799440" cy="49982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lang="fr-FR" sz="2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fr-FR" dirty="0" smtClean="0"/>
              <a:t>Modifier les styles du texte du masque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>
          <a:xfrm>
            <a:off x="3229232" y="365125"/>
            <a:ext cx="8287264" cy="837599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3200" b="1" i="1" kern="1200" dirty="0">
                <a:solidFill>
                  <a:schemeClr val="accent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fr-FR" dirty="0" smtClean="0"/>
              <a:t>Titre sous-partie</a:t>
            </a:r>
            <a:endParaRPr lang="fr-FR" dirty="0"/>
          </a:p>
        </p:txBody>
      </p:sp>
      <p:pic>
        <p:nvPicPr>
          <p:cNvPr id="11" name="Image 10" descr="O:\COMMUNICATION\OUTILS GRAPHIQUES\Charte Marque Etat\ARS_ARA\REPUBLIQUE_FRANCAISE\jpg\Republique_Francaise_CMJN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1" t="6560" b="1"/>
          <a:stretch/>
        </p:blipFill>
        <p:spPr bwMode="auto">
          <a:xfrm>
            <a:off x="414215" y="382954"/>
            <a:ext cx="809581" cy="739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 descr="O:\COMMUNICATION\OUTILS GRAPHIQUES\Logos ARS\Logo ARS ARA 2020\COMMUNICATION EXTERNE+INSTIT\Quadri\ARSlogo_Normal_Quadri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371" y="457661"/>
            <a:ext cx="981493" cy="56852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ZoneTexte 13"/>
          <p:cNvSpPr txBox="1"/>
          <p:nvPr userDrawn="1"/>
        </p:nvSpPr>
        <p:spPr>
          <a:xfrm>
            <a:off x="364422" y="6556962"/>
            <a:ext cx="750567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B38CCEA5-E3A9-4E57-82F7-3980BCFD4D6F}" type="slidenum">
              <a:rPr lang="fr-FR" sz="900" smtClean="0">
                <a:solidFill>
                  <a:schemeClr val="tx1"/>
                </a:solidFill>
                <a:latin typeface="Marianne" panose="02000000000000000000" pitchFamily="50" charset="0"/>
              </a:rPr>
              <a:pPr algn="l"/>
              <a:t>‹N°›</a:t>
            </a:fld>
            <a:endParaRPr lang="fr-FR" sz="900" dirty="0">
              <a:solidFill>
                <a:schemeClr val="tx1"/>
              </a:solidFill>
              <a:latin typeface="Marianne" panose="02000000000000000000" pitchFamily="50" charset="0"/>
            </a:endParaRPr>
          </a:p>
        </p:txBody>
      </p:sp>
      <p:cxnSp>
        <p:nvCxnSpPr>
          <p:cNvPr id="15" name="Connecteur droit 14"/>
          <p:cNvCxnSpPr/>
          <p:nvPr userDrawn="1"/>
        </p:nvCxnSpPr>
        <p:spPr>
          <a:xfrm>
            <a:off x="452659" y="6549285"/>
            <a:ext cx="112469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re 1"/>
          <p:cNvSpPr txBox="1">
            <a:spLocks/>
          </p:cNvSpPr>
          <p:nvPr userDrawn="1"/>
        </p:nvSpPr>
        <p:spPr>
          <a:xfrm>
            <a:off x="4337539" y="6557104"/>
            <a:ext cx="7303642" cy="2535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000" b="1" kern="120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fr-FR" sz="1200" b="0" dirty="0" smtClean="0">
                <a:solidFill>
                  <a:schemeClr val="tx1"/>
                </a:solidFill>
              </a:rPr>
              <a:t>Intitulé de votre direction ou service</a:t>
            </a:r>
            <a:endParaRPr lang="fr-FR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698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6_Titre Ble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43697" y="1771135"/>
            <a:ext cx="11648303" cy="508686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 descr="O:\COMMUNICATION\OUTILS GRAPHIQUES\Logos ARS\Logo ARS ARA 2020\COMMUNICATION EXTERNE+INSTIT\Quadri\ARSlogo_Normal_Quadri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430" y="510306"/>
            <a:ext cx="1682750" cy="9747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 userDrawn="1"/>
        </p:nvSpPr>
        <p:spPr>
          <a:xfrm>
            <a:off x="2669058" y="1485030"/>
            <a:ext cx="1512000" cy="5372969"/>
          </a:xfrm>
          <a:prstGeom prst="rect">
            <a:avLst/>
          </a:prstGeom>
          <a:solidFill>
            <a:schemeClr val="accent2">
              <a:alpha val="5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O:\COMMUNICATION\OUTILS GRAPHIQUES\Charte Marque Etat\ARS_ARA\REPUBLIQUE_FRANCAISE\jpg\Republique_Francaise_CMJN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03" y="336487"/>
            <a:ext cx="1552575" cy="140716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re 1"/>
          <p:cNvSpPr>
            <a:spLocks noGrp="1"/>
          </p:cNvSpPr>
          <p:nvPr>
            <p:ph type="ctrTitle" hasCustomPrompt="1"/>
          </p:nvPr>
        </p:nvSpPr>
        <p:spPr>
          <a:xfrm>
            <a:off x="2957386" y="2232974"/>
            <a:ext cx="8683794" cy="171329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fr-FR" sz="5000" b="1" kern="1200" dirty="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Titre de votre document ou intervention 2 lignes max</a:t>
            </a:r>
            <a:endParaRPr lang="fr-FR" dirty="0"/>
          </a:p>
        </p:txBody>
      </p:sp>
      <p:sp>
        <p:nvSpPr>
          <p:cNvPr id="12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957386" y="4329799"/>
            <a:ext cx="8683794" cy="1130639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FR" sz="3800" i="1" kern="1200" baseline="0" dirty="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Sous-titre de votre document ou date et lieu ou cible de votre présentation</a:t>
            </a:r>
            <a:endParaRPr lang="fr-FR" dirty="0"/>
          </a:p>
        </p:txBody>
      </p:sp>
      <p:sp>
        <p:nvSpPr>
          <p:cNvPr id="14" name="Titre 1"/>
          <p:cNvSpPr txBox="1">
            <a:spLocks/>
          </p:cNvSpPr>
          <p:nvPr userDrawn="1"/>
        </p:nvSpPr>
        <p:spPr>
          <a:xfrm>
            <a:off x="4337539" y="6557104"/>
            <a:ext cx="7303642" cy="2535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000" b="1" kern="120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fr-FR" sz="1200" b="0" dirty="0" smtClean="0">
                <a:solidFill>
                  <a:srgbClr val="FFFFFF"/>
                </a:solidFill>
              </a:rPr>
              <a:t>Intitulé de votre direction ou service</a:t>
            </a:r>
            <a:endParaRPr lang="fr-FR" sz="12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749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7_Titre Rou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43697" y="1771135"/>
            <a:ext cx="11648303" cy="508686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 descr="O:\COMMUNICATION\OUTILS GRAPHIQUES\Logos ARS\Logo ARS ARA 2020\COMMUNICATION EXTERNE+INSTIT\Quadri\ARSlogo_Normal_Quadri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430" y="510306"/>
            <a:ext cx="1682750" cy="9747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 userDrawn="1"/>
        </p:nvSpPr>
        <p:spPr>
          <a:xfrm>
            <a:off x="2669058" y="1485030"/>
            <a:ext cx="1512000" cy="5372969"/>
          </a:xfrm>
          <a:prstGeom prst="rect">
            <a:avLst/>
          </a:prstGeom>
          <a:solidFill>
            <a:schemeClr val="accent5">
              <a:alpha val="5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O:\COMMUNICATION\OUTILS GRAPHIQUES\Charte Marque Etat\ARS_ARA\REPUBLIQUE_FRANCAISE\jpg\Republique_Francaise_CMJN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03" y="336487"/>
            <a:ext cx="1552575" cy="140716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re 1"/>
          <p:cNvSpPr>
            <a:spLocks noGrp="1"/>
          </p:cNvSpPr>
          <p:nvPr>
            <p:ph type="ctrTitle" hasCustomPrompt="1"/>
          </p:nvPr>
        </p:nvSpPr>
        <p:spPr>
          <a:xfrm>
            <a:off x="2957386" y="2232974"/>
            <a:ext cx="8683794" cy="171329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fr-FR" sz="5000" b="1" kern="1200" dirty="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Titre de votre document ou intervention 2 lignes max</a:t>
            </a:r>
            <a:endParaRPr lang="fr-FR" dirty="0"/>
          </a:p>
        </p:txBody>
      </p:sp>
      <p:sp>
        <p:nvSpPr>
          <p:cNvPr id="12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957386" y="4329799"/>
            <a:ext cx="8683794" cy="1130639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FR" sz="3800" i="1" kern="1200" baseline="0" dirty="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Sous-titre de votre document ou date et lieu ou cible de votre présentation</a:t>
            </a:r>
            <a:endParaRPr lang="fr-FR" dirty="0"/>
          </a:p>
        </p:txBody>
      </p:sp>
      <p:sp>
        <p:nvSpPr>
          <p:cNvPr id="14" name="Titre 1"/>
          <p:cNvSpPr txBox="1">
            <a:spLocks/>
          </p:cNvSpPr>
          <p:nvPr userDrawn="1"/>
        </p:nvSpPr>
        <p:spPr>
          <a:xfrm>
            <a:off x="4337539" y="6557104"/>
            <a:ext cx="7303642" cy="2535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000" b="1" kern="120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fr-FR" sz="1200" b="0" dirty="0" smtClean="0">
                <a:solidFill>
                  <a:srgbClr val="FFFFFF"/>
                </a:solidFill>
              </a:rPr>
              <a:t>Intitulé de votre direction ou service</a:t>
            </a:r>
            <a:endParaRPr lang="fr-FR" sz="12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482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8_Titer Turquoi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43697" y="1771135"/>
            <a:ext cx="11648303" cy="508686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 descr="O:\COMMUNICATION\OUTILS GRAPHIQUES\Logos ARS\Logo ARS ARA 2020\COMMUNICATION EXTERNE+INSTIT\Quadri\ARSlogo_Normal_Quadri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430" y="510306"/>
            <a:ext cx="1682750" cy="9747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 userDrawn="1"/>
        </p:nvSpPr>
        <p:spPr>
          <a:xfrm>
            <a:off x="2669058" y="1485030"/>
            <a:ext cx="1512000" cy="5372969"/>
          </a:xfrm>
          <a:prstGeom prst="rect">
            <a:avLst/>
          </a:prstGeom>
          <a:solidFill>
            <a:schemeClr val="accent3">
              <a:alpha val="5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O:\COMMUNICATION\OUTILS GRAPHIQUES\Charte Marque Etat\ARS_ARA\REPUBLIQUE_FRANCAISE\jpg\Republique_Francaise_CMJN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03" y="336487"/>
            <a:ext cx="1552575" cy="140716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re 1"/>
          <p:cNvSpPr>
            <a:spLocks noGrp="1"/>
          </p:cNvSpPr>
          <p:nvPr>
            <p:ph type="ctrTitle" hasCustomPrompt="1"/>
          </p:nvPr>
        </p:nvSpPr>
        <p:spPr>
          <a:xfrm>
            <a:off x="2957386" y="2232974"/>
            <a:ext cx="8683794" cy="171329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fr-FR" sz="5000" b="1" kern="1200" dirty="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Titre de votre document ou intervention 2 lignes max</a:t>
            </a:r>
            <a:endParaRPr lang="fr-FR" dirty="0"/>
          </a:p>
        </p:txBody>
      </p:sp>
      <p:sp>
        <p:nvSpPr>
          <p:cNvPr id="12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957386" y="4329799"/>
            <a:ext cx="8683794" cy="1130639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FR" sz="3800" i="1" kern="1200" baseline="0" dirty="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Sous-titre de votre document ou date et lieu ou cible de votre présentation</a:t>
            </a:r>
            <a:endParaRPr lang="fr-FR" dirty="0"/>
          </a:p>
        </p:txBody>
      </p:sp>
      <p:sp>
        <p:nvSpPr>
          <p:cNvPr id="14" name="Titre 1"/>
          <p:cNvSpPr txBox="1">
            <a:spLocks/>
          </p:cNvSpPr>
          <p:nvPr userDrawn="1"/>
        </p:nvSpPr>
        <p:spPr>
          <a:xfrm>
            <a:off x="4337539" y="6557104"/>
            <a:ext cx="7303642" cy="2535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000" b="1" kern="120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fr-FR" sz="1200" b="0" dirty="0" smtClean="0">
                <a:solidFill>
                  <a:srgbClr val="FFFFFF"/>
                </a:solidFill>
              </a:rPr>
              <a:t>Intitulé de votre direction ou service</a:t>
            </a:r>
            <a:endParaRPr lang="fr-FR" sz="12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487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Intercalaire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44844" y="1573428"/>
            <a:ext cx="11747156" cy="52845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217420" y="4182590"/>
            <a:ext cx="10474393" cy="1538274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4000" b="0" i="1" baseline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Sous titre de la partie (si nécessaire)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227047" y="2721273"/>
            <a:ext cx="10464767" cy="11933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fr-FR" sz="5400" b="1" kern="12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fr-FR" dirty="0" smtClean="0"/>
              <a:t>1. Titre de la partie</a:t>
            </a:r>
            <a:endParaRPr lang="fr-FR" dirty="0"/>
          </a:p>
        </p:txBody>
      </p:sp>
      <p:sp>
        <p:nvSpPr>
          <p:cNvPr id="4" name="Corde 3"/>
          <p:cNvSpPr/>
          <p:nvPr userDrawn="1"/>
        </p:nvSpPr>
        <p:spPr>
          <a:xfrm>
            <a:off x="7433434" y="601178"/>
            <a:ext cx="2520000" cy="2520000"/>
          </a:xfrm>
          <a:prstGeom prst="chord">
            <a:avLst>
              <a:gd name="adj1" fmla="val 20792352"/>
              <a:gd name="adj2" fmla="val 11619033"/>
            </a:avLst>
          </a:prstGeom>
          <a:solidFill>
            <a:schemeClr val="accent1">
              <a:alpha val="5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" name="Image 9" descr="O:\COMMUNICATION\OUTILS GRAPHIQUES\Charte Marque Etat\ARS_ARA\REPUBLIQUE_FRANCAISE\jpg\Republique_Francaise_CMJN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5" y="331023"/>
            <a:ext cx="873431" cy="79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O:\COMMUNICATION\OUTILS GRAPHIQUES\Logos ARS\Logo ARS ARA 2020\COMMUNICATION EXTERNE+INSTIT\Quadri\ARSlogo_Normal_Quadri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371" y="457661"/>
            <a:ext cx="981493" cy="5685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re 1"/>
          <p:cNvSpPr txBox="1">
            <a:spLocks/>
          </p:cNvSpPr>
          <p:nvPr userDrawn="1"/>
        </p:nvSpPr>
        <p:spPr>
          <a:xfrm>
            <a:off x="4337539" y="6557104"/>
            <a:ext cx="7303642" cy="2535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000" b="1" kern="120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fr-FR" sz="1200" b="0" dirty="0" smtClean="0">
                <a:solidFill>
                  <a:schemeClr val="tx1"/>
                </a:solidFill>
              </a:rPr>
              <a:t>Intitulé de votre direction ou service</a:t>
            </a:r>
            <a:endParaRPr lang="fr-FR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957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Intercalaire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44844" y="1573428"/>
            <a:ext cx="11747156" cy="52845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217420" y="4182590"/>
            <a:ext cx="10474393" cy="1538274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FR" sz="4000" b="0" i="1" kern="1200" baseline="0" dirty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Sous titre de la partie (si nécessaire)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227047" y="2721273"/>
            <a:ext cx="10464767" cy="11933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fr-FR" sz="5400" b="1" kern="12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fr-FR" dirty="0" smtClean="0"/>
              <a:t>1. Titre de la partie</a:t>
            </a:r>
            <a:endParaRPr lang="fr-FR" dirty="0"/>
          </a:p>
        </p:txBody>
      </p:sp>
      <p:sp>
        <p:nvSpPr>
          <p:cNvPr id="4" name="Corde 3"/>
          <p:cNvSpPr/>
          <p:nvPr userDrawn="1"/>
        </p:nvSpPr>
        <p:spPr>
          <a:xfrm>
            <a:off x="7433434" y="601178"/>
            <a:ext cx="2520000" cy="2520000"/>
          </a:xfrm>
          <a:prstGeom prst="chord">
            <a:avLst>
              <a:gd name="adj1" fmla="val 20792352"/>
              <a:gd name="adj2" fmla="val 11619033"/>
            </a:avLst>
          </a:prstGeom>
          <a:solidFill>
            <a:schemeClr val="accent2">
              <a:alpha val="5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" name="Image 9" descr="O:\COMMUNICATION\OUTILS GRAPHIQUES\Charte Marque Etat\ARS_ARA\REPUBLIQUE_FRANCAISE\jpg\Republique_Francaise_CMJN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5" y="331023"/>
            <a:ext cx="873431" cy="79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O:\COMMUNICATION\OUTILS GRAPHIQUES\Logos ARS\Logo ARS ARA 2020\COMMUNICATION EXTERNE+INSTIT\Quadri\ARSlogo_Normal_Quadri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371" y="457661"/>
            <a:ext cx="981493" cy="5685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re 1"/>
          <p:cNvSpPr txBox="1">
            <a:spLocks/>
          </p:cNvSpPr>
          <p:nvPr userDrawn="1"/>
        </p:nvSpPr>
        <p:spPr>
          <a:xfrm>
            <a:off x="4337539" y="6557104"/>
            <a:ext cx="7303642" cy="2535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000" b="1" kern="120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fr-FR" sz="1200" b="0" dirty="0" smtClean="0">
                <a:solidFill>
                  <a:schemeClr val="tx1"/>
                </a:solidFill>
              </a:rPr>
              <a:t>Intitulé de votre direction ou service</a:t>
            </a:r>
            <a:endParaRPr lang="fr-FR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256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Intercalaire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44844" y="1573428"/>
            <a:ext cx="11747156" cy="52845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217420" y="4182590"/>
            <a:ext cx="10474393" cy="1538274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FR" sz="4000" b="0" i="1" kern="1200" baseline="0" dirty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Sous titre de la partie (si nécessaire)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227047" y="2721273"/>
            <a:ext cx="10464767" cy="11933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fr-FR" sz="5400" b="1" kern="12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fr-FR" dirty="0" smtClean="0"/>
              <a:t>1. Titre de la partie</a:t>
            </a:r>
            <a:endParaRPr lang="fr-FR" dirty="0"/>
          </a:p>
        </p:txBody>
      </p:sp>
      <p:sp>
        <p:nvSpPr>
          <p:cNvPr id="4" name="Corde 3"/>
          <p:cNvSpPr/>
          <p:nvPr userDrawn="1"/>
        </p:nvSpPr>
        <p:spPr>
          <a:xfrm>
            <a:off x="7433434" y="601178"/>
            <a:ext cx="2520000" cy="2520000"/>
          </a:xfrm>
          <a:prstGeom prst="chord">
            <a:avLst>
              <a:gd name="adj1" fmla="val 20792352"/>
              <a:gd name="adj2" fmla="val 11619033"/>
            </a:avLst>
          </a:prstGeom>
          <a:solidFill>
            <a:schemeClr val="accent5">
              <a:alpha val="5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" name="Image 9" descr="O:\COMMUNICATION\OUTILS GRAPHIQUES\Charte Marque Etat\ARS_ARA\REPUBLIQUE_FRANCAISE\jpg\Republique_Francaise_CMJN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5" y="331023"/>
            <a:ext cx="873431" cy="79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O:\COMMUNICATION\OUTILS GRAPHIQUES\Logos ARS\Logo ARS ARA 2020\COMMUNICATION EXTERNE+INSTIT\Quadri\ARSlogo_Normal_Quadri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371" y="457661"/>
            <a:ext cx="981493" cy="5685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re 1"/>
          <p:cNvSpPr txBox="1">
            <a:spLocks/>
          </p:cNvSpPr>
          <p:nvPr userDrawn="1"/>
        </p:nvSpPr>
        <p:spPr>
          <a:xfrm>
            <a:off x="4337539" y="6557104"/>
            <a:ext cx="7303642" cy="2535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000" b="1" kern="120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fr-FR" sz="1200" b="0" dirty="0" smtClean="0">
                <a:solidFill>
                  <a:schemeClr val="tx1"/>
                </a:solidFill>
              </a:rPr>
              <a:t>Intitulé de votre direction ou service</a:t>
            </a:r>
            <a:endParaRPr lang="fr-FR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01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Intercalaire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44844" y="1573428"/>
            <a:ext cx="11747156" cy="52845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217420" y="4182590"/>
            <a:ext cx="10474393" cy="1538274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FR" sz="4000" b="0" i="1" kern="1200" baseline="0" dirty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 smtClean="0"/>
              <a:t>Sous titre de la partie (si nécessaire)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227047" y="2721273"/>
            <a:ext cx="10464767" cy="11933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fr-FR" sz="5400" b="1" kern="1200" dirty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fr-FR" dirty="0" smtClean="0"/>
              <a:t>1. Titre de la partie</a:t>
            </a:r>
            <a:endParaRPr lang="fr-FR" dirty="0"/>
          </a:p>
        </p:txBody>
      </p:sp>
      <p:sp>
        <p:nvSpPr>
          <p:cNvPr id="4" name="Corde 3"/>
          <p:cNvSpPr/>
          <p:nvPr userDrawn="1"/>
        </p:nvSpPr>
        <p:spPr>
          <a:xfrm>
            <a:off x="7433434" y="601178"/>
            <a:ext cx="2520000" cy="2520000"/>
          </a:xfrm>
          <a:prstGeom prst="chord">
            <a:avLst>
              <a:gd name="adj1" fmla="val 20792352"/>
              <a:gd name="adj2" fmla="val 11619033"/>
            </a:avLst>
          </a:prstGeom>
          <a:solidFill>
            <a:schemeClr val="accent3">
              <a:alpha val="5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" name="Image 9" descr="O:\COMMUNICATION\OUTILS GRAPHIQUES\Charte Marque Etat\ARS_ARA\REPUBLIQUE_FRANCAISE\jpg\Republique_Francaise_CMJN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5" y="331023"/>
            <a:ext cx="873431" cy="791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O:\COMMUNICATION\OUTILS GRAPHIQUES\Logos ARS\Logo ARS ARA 2020\COMMUNICATION EXTERNE+INSTIT\Quadri\ARSlogo_Normal_Quadri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371" y="457661"/>
            <a:ext cx="981493" cy="5685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re 1"/>
          <p:cNvSpPr txBox="1">
            <a:spLocks/>
          </p:cNvSpPr>
          <p:nvPr userDrawn="1"/>
        </p:nvSpPr>
        <p:spPr>
          <a:xfrm>
            <a:off x="4337539" y="6557104"/>
            <a:ext cx="7303642" cy="2535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000" b="1" kern="120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fr-FR" sz="1200" b="0" dirty="0" smtClean="0">
                <a:solidFill>
                  <a:schemeClr val="tx1"/>
                </a:solidFill>
              </a:rPr>
              <a:t>Intitulé de votre direction ou service</a:t>
            </a:r>
            <a:endParaRPr lang="fr-FR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327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9_Sommaire Ver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O:\COMMUNICATION\OUTILS GRAPHIQUES\Charte Marque Etat\ARS_ARA\REPUBLIQUE_FRANCAISE\jpg\Republique_Francaise_CMJN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1" t="6560" b="1"/>
          <a:stretch/>
        </p:blipFill>
        <p:spPr bwMode="auto">
          <a:xfrm>
            <a:off x="414215" y="382954"/>
            <a:ext cx="809581" cy="739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O:\COMMUNICATION\OUTILS GRAPHIQUES\Logos ARS\Logo ARS ARA 2020\COMMUNICATION EXTERNE+INSTIT\Quadri\ARSlogo_Normal_Quadri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371" y="457661"/>
            <a:ext cx="981493" cy="56852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Espace réservé du texte 3">
            <a:extLst>
              <a:ext uri="{FF2B5EF4-FFF2-40B4-BE49-F238E27FC236}">
                <a16:creationId xmlns:a16="http://schemas.microsoft.com/office/drawing/2014/main" id="{CFF5838E-2EB6-D842-9098-9F664E4D4E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22202" y="1708426"/>
            <a:ext cx="10577426" cy="2880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/>
            </a:lvl2pPr>
          </a:lstStyle>
          <a:p>
            <a:r>
              <a:rPr lang="fr-FR" dirty="0" smtClean="0"/>
              <a:t>Partie 1</a:t>
            </a:r>
          </a:p>
        </p:txBody>
      </p:sp>
      <p:sp>
        <p:nvSpPr>
          <p:cNvPr id="2" name="ZoneTexte 1"/>
          <p:cNvSpPr txBox="1"/>
          <p:nvPr userDrawn="1"/>
        </p:nvSpPr>
        <p:spPr>
          <a:xfrm>
            <a:off x="9274799" y="382954"/>
            <a:ext cx="26760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chemeClr val="tx2"/>
                </a:solidFill>
                <a:latin typeface="+mn-lt"/>
              </a:rPr>
              <a:t>Sommaire</a:t>
            </a:r>
            <a:endParaRPr lang="fr-FR" sz="40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ZoneTexte 8"/>
          <p:cNvSpPr txBox="1"/>
          <p:nvPr userDrawn="1"/>
        </p:nvSpPr>
        <p:spPr>
          <a:xfrm>
            <a:off x="364421" y="6556962"/>
            <a:ext cx="4171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B38CCEA5-E3A9-4E57-82F7-3980BCFD4D6F}" type="slidenum">
              <a:rPr lang="fr-FR" sz="900" smtClean="0">
                <a:solidFill>
                  <a:schemeClr val="tx1"/>
                </a:solidFill>
                <a:latin typeface="Marianne" panose="02000000000000000000" pitchFamily="50" charset="0"/>
              </a:rPr>
              <a:pPr algn="l"/>
              <a:t>‹N°›</a:t>
            </a:fld>
            <a:endParaRPr lang="fr-FR" sz="900" dirty="0">
              <a:solidFill>
                <a:schemeClr val="tx1"/>
              </a:solidFill>
              <a:latin typeface="Marianne" panose="02000000000000000000" pitchFamily="50" charset="0"/>
            </a:endParaRPr>
          </a:p>
        </p:txBody>
      </p:sp>
      <p:cxnSp>
        <p:nvCxnSpPr>
          <p:cNvPr id="11" name="Connecteur droit 10"/>
          <p:cNvCxnSpPr/>
          <p:nvPr userDrawn="1"/>
        </p:nvCxnSpPr>
        <p:spPr>
          <a:xfrm>
            <a:off x="452659" y="6549285"/>
            <a:ext cx="112469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re 1"/>
          <p:cNvSpPr txBox="1">
            <a:spLocks/>
          </p:cNvSpPr>
          <p:nvPr userDrawn="1"/>
        </p:nvSpPr>
        <p:spPr>
          <a:xfrm>
            <a:off x="4337539" y="6557104"/>
            <a:ext cx="7303642" cy="2535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000" b="1" kern="120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fr-FR" sz="1200" b="0" dirty="0" smtClean="0">
                <a:solidFill>
                  <a:schemeClr val="tx1"/>
                </a:solidFill>
              </a:rPr>
              <a:t>Intitulé de votre direction ou service</a:t>
            </a:r>
            <a:endParaRPr lang="fr-FR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611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972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90" r:id="rId2"/>
    <p:sldLayoutId id="2147483688" r:id="rId3"/>
    <p:sldLayoutId id="2147483670" r:id="rId4"/>
    <p:sldLayoutId id="2147483672" r:id="rId5"/>
    <p:sldLayoutId id="2147483714" r:id="rId6"/>
    <p:sldLayoutId id="2147483715" r:id="rId7"/>
    <p:sldLayoutId id="2147483716" r:id="rId8"/>
    <p:sldLayoutId id="2147483704" r:id="rId9"/>
    <p:sldLayoutId id="2147483675" r:id="rId10"/>
    <p:sldLayoutId id="2147483677" r:id="rId11"/>
    <p:sldLayoutId id="2147483713" r:id="rId12"/>
    <p:sldLayoutId id="2147483682" r:id="rId13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Printemps des EHPAD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Lyon, le 15 avril 2022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209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Réforme des services à domicile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Mise en place des services autonomie </a:t>
            </a: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anose="020B0604020202020204" pitchFamily="34" charset="0"/>
              <a:buChar char="•"/>
            </a:pPr>
            <a:endParaRPr lang="fr-FR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Pérennisation des dispositifs SPASAD </a:t>
            </a: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anose="020B0604020202020204" pitchFamily="34" charset="0"/>
              <a:buChar char="•"/>
            </a:pPr>
            <a:endParaRPr lang="fr-FR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Financement d’une dotation de coordination </a:t>
            </a: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anose="020B0604020202020204" pitchFamily="34" charset="0"/>
              <a:buChar char="•"/>
            </a:pPr>
            <a:endParaRPr lang="fr-FR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Réflexion sur les territoires SSIAD présents sur les 2 collectivités locales </a:t>
            </a: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anose="020B0604020202020204" pitchFamily="34" charset="0"/>
              <a:buChar char="•"/>
            </a:pPr>
            <a:endParaRPr lang="fr-FR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Lien avec l’EHPAD centre de ressource territoriale </a:t>
            </a:r>
            <a:endParaRPr lang="fr-FR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anose="020B0604020202020204" pitchFamily="34" charset="0"/>
              <a:buChar char="•"/>
            </a:pPr>
            <a:endParaRPr lang="fr-FR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9966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71500" indent="-571500">
              <a:buFontTx/>
              <a:buChar char="-"/>
            </a:pPr>
            <a:r>
              <a:rPr lang="fr-FR" sz="2800" dirty="0" smtClean="0"/>
              <a:t>Unité PHV (projet Passerelles)</a:t>
            </a:r>
          </a:p>
          <a:p>
            <a:pPr marL="571500" indent="-571500">
              <a:buFontTx/>
              <a:buChar char="-"/>
            </a:pPr>
            <a:r>
              <a:rPr lang="fr-FR" sz="2800" dirty="0" smtClean="0"/>
              <a:t>Unité post AVC (CAPE 69)</a:t>
            </a:r>
          </a:p>
          <a:p>
            <a:pPr marL="571500" indent="-571500">
              <a:buFontTx/>
              <a:buChar char="-"/>
            </a:pPr>
            <a:r>
              <a:rPr lang="fr-FR" sz="2800" dirty="0" smtClean="0"/>
              <a:t>Précaires (réseau Alliance)</a:t>
            </a:r>
          </a:p>
          <a:p>
            <a:pPr marL="571500" indent="-571500">
              <a:buFontTx/>
              <a:buChar char="-"/>
            </a:pPr>
            <a:r>
              <a:rPr lang="fr-FR" sz="2800" dirty="0" smtClean="0"/>
              <a:t>UVP </a:t>
            </a:r>
          </a:p>
          <a:p>
            <a:pPr marL="571500" indent="-571500">
              <a:buFontTx/>
              <a:buChar char="-"/>
            </a:pPr>
            <a:endParaRPr lang="fr-FR" sz="2800" dirty="0" smtClean="0"/>
          </a:p>
          <a:p>
            <a:pPr marL="571500" indent="-571500">
              <a:buFontTx/>
              <a:buChar char="-"/>
            </a:pPr>
            <a:r>
              <a:rPr lang="fr-FR" sz="2800" dirty="0" smtClean="0"/>
              <a:t> </a:t>
            </a:r>
          </a:p>
          <a:p>
            <a:pPr marL="571500" indent="-571500">
              <a:buFontTx/>
              <a:buChar char="-"/>
            </a:pP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Poursuite spécialisation places EHPAD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0977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Réflexion sur les liens CHS et EHPAD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fr-FR" dirty="0" smtClean="0"/>
              <a:t>Problématique de patients maintenus en CHS alors qu’ils sont stabilisés et pourraient être pris en charge dans un ESMS</a:t>
            </a:r>
          </a:p>
          <a:p>
            <a:pPr marL="457200" indent="-457200">
              <a:buFontTx/>
              <a:buChar char="-"/>
            </a:pPr>
            <a:r>
              <a:rPr lang="fr-FR" dirty="0" smtClean="0"/>
              <a:t>Organisation avec les collectivités locales de 2 réunions avec le CHS </a:t>
            </a:r>
            <a:r>
              <a:rPr lang="fr-FR" dirty="0" err="1" smtClean="0"/>
              <a:t>Vinatier</a:t>
            </a:r>
            <a:r>
              <a:rPr lang="fr-FR" dirty="0" smtClean="0"/>
              <a:t> et St Jean de Dieu et des ESMS PA</a:t>
            </a:r>
          </a:p>
          <a:p>
            <a:pPr marL="457200" indent="-457200">
              <a:buFontTx/>
              <a:buChar char="-"/>
            </a:pPr>
            <a:r>
              <a:rPr lang="fr-FR" dirty="0" smtClean="0"/>
              <a:t>Comment sécuriser le parcours ? Travail nécessaire sur la connaissance réciproque des modes de fonctionnement et des moyens de chacun</a:t>
            </a:r>
          </a:p>
          <a:p>
            <a:pPr marL="457200" indent="-457200">
              <a:buFontTx/>
              <a:buChar char="-"/>
            </a:pPr>
            <a:r>
              <a:rPr lang="fr-FR" dirty="0" smtClean="0"/>
              <a:t>Une certaine « réticence » des EHPAD sur le soutien apporté par les CHS lors de la prise en charge (difficulté pour mobiliser les CMP par exemple)</a:t>
            </a:r>
          </a:p>
          <a:p>
            <a:pPr marL="457200" indent="-457200">
              <a:buFontTx/>
              <a:buChar char="-"/>
            </a:pPr>
            <a:r>
              <a:rPr lang="fr-FR" dirty="0" smtClean="0"/>
              <a:t>Réflexion nécessaire sur une modélisation : prise en charge dispersée ou création d’unité dédiée ?</a:t>
            </a:r>
          </a:p>
          <a:p>
            <a:pPr marL="457200" indent="-457200">
              <a:buFontTx/>
              <a:buChar char="-"/>
            </a:pPr>
            <a:endParaRPr lang="fr-FR" dirty="0" smtClean="0"/>
          </a:p>
          <a:p>
            <a:pPr marL="457200" indent="-45720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8168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Réflexion sur les liens CHS et EHPAD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fr-FR" dirty="0" smtClean="0"/>
              <a:t>Réflexion sur le parcours : des EHPAD très spécialisés (</a:t>
            </a:r>
            <a:r>
              <a:rPr lang="fr-FR" dirty="0" err="1" smtClean="0"/>
              <a:t>Montvenoux</a:t>
            </a:r>
            <a:r>
              <a:rPr lang="fr-FR" dirty="0" smtClean="0"/>
              <a:t>, clinique de Vaugneray) comme « sas » avant une admission en EHPAD plus classique ? </a:t>
            </a:r>
          </a:p>
          <a:p>
            <a:pPr marL="457200" indent="-457200">
              <a:buFontTx/>
              <a:buChar char="-"/>
            </a:pPr>
            <a:r>
              <a:rPr lang="fr-FR" dirty="0" smtClean="0"/>
              <a:t>Nécessité de formation pour les personnels des EHPAD (projet </a:t>
            </a:r>
            <a:r>
              <a:rPr lang="fr-FR" dirty="0" err="1" smtClean="0"/>
              <a:t>Vinatier</a:t>
            </a:r>
            <a:r>
              <a:rPr lang="fr-FR" dirty="0" smtClean="0"/>
              <a:t>) </a:t>
            </a:r>
          </a:p>
          <a:p>
            <a:pPr marL="457200" indent="-457200">
              <a:buFontTx/>
              <a:buChar char="-"/>
            </a:pPr>
            <a:r>
              <a:rPr lang="fr-FR" dirty="0" smtClean="0"/>
              <a:t>Quel déploiement d’équipe mobile ? </a:t>
            </a:r>
          </a:p>
          <a:p>
            <a:pPr marL="457200" indent="-45720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0274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Enquête médecins traitants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1246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1eres données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FontTx/>
              <a:buChar char="-"/>
            </a:pP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97 EHPAD ont répondu sur 160, soit environ 60 %</a:t>
            </a:r>
          </a:p>
          <a:p>
            <a:pPr marL="0" lvl="1" indent="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None/>
            </a:pPr>
            <a:endParaRPr lang="fr-FR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FontTx/>
              <a:buChar char="-"/>
            </a:pP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 ces 97, </a:t>
            </a:r>
          </a:p>
          <a:p>
            <a:pPr marL="0" lvl="1" indent="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None/>
            </a:pP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76 ont un médecin coordonnateur </a:t>
            </a:r>
          </a:p>
          <a:p>
            <a:pPr marL="0" lvl="1" indent="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None/>
            </a:pP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559 résidents n’ont pas de médecin traitant (sur 5732 places) soit environ 10 % des résidents </a:t>
            </a:r>
          </a:p>
          <a:p>
            <a:pPr marL="0" lvl="1" indent="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None/>
            </a:pPr>
            <a:endParaRPr lang="fr-FR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FontTx/>
              <a:buChar char="-"/>
            </a:pP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821 médecins traitants interviennent en EHPAD, de 1 à 26 médecins par EHPAD </a:t>
            </a: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FontTx/>
              <a:buChar char="-"/>
            </a:pPr>
            <a:endParaRPr lang="fr-FR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FontTx/>
              <a:buChar char="-"/>
            </a:pP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59 médecins intervenant en EHPAD suivent de 1 à 5 résidents </a:t>
            </a: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FontTx/>
              <a:buChar char="-"/>
            </a:pP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155 médecins suivent de 6 à 15 résidents </a:t>
            </a: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FontTx/>
              <a:buChar char="-"/>
            </a:pP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354 médecins suivent plus de 15 résidents </a:t>
            </a:r>
            <a:endParaRPr lang="fr-FR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anose="020B0604020202020204" pitchFamily="34" charset="0"/>
              <a:buChar char="•"/>
            </a:pPr>
            <a:endParaRPr lang="fr-FR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Quasi exclusivement des médecins libéraux payés à l’acte </a:t>
            </a:r>
            <a:endParaRPr lang="fr-FR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3359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1eres données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000" dirty="0" smtClean="0"/>
              <a:t>Identification des territoires en  difficultés : </a:t>
            </a:r>
          </a:p>
          <a:p>
            <a:pPr marL="457200" indent="-457200">
              <a:buFontTx/>
              <a:buChar char="-"/>
            </a:pPr>
            <a:r>
              <a:rPr lang="fr-FR" sz="2000" dirty="0" smtClean="0"/>
              <a:t>LYON : 138 résidents </a:t>
            </a:r>
          </a:p>
          <a:p>
            <a:pPr marL="457200" indent="-457200">
              <a:buFontTx/>
              <a:buChar char="-"/>
            </a:pPr>
            <a:r>
              <a:rPr lang="fr-FR" sz="2000" dirty="0" smtClean="0"/>
              <a:t>NORD : 141 résidents </a:t>
            </a:r>
          </a:p>
          <a:p>
            <a:pPr marL="457200" indent="-457200">
              <a:buFontTx/>
              <a:buChar char="-"/>
            </a:pPr>
            <a:r>
              <a:rPr lang="fr-FR" sz="2000" dirty="0" smtClean="0"/>
              <a:t>OUEST LYONNAIS : 108 résidents </a:t>
            </a:r>
          </a:p>
          <a:p>
            <a:pPr marL="457200" indent="-457200">
              <a:buFontTx/>
              <a:buChar char="-"/>
            </a:pPr>
            <a:endParaRPr lang="fr-FR" sz="2000" dirty="0"/>
          </a:p>
          <a:p>
            <a:pPr marL="457200" indent="-457200">
              <a:buFontTx/>
              <a:buChar char="-"/>
            </a:pPr>
            <a:r>
              <a:rPr lang="fr-FR" sz="2000" dirty="0" smtClean="0"/>
              <a:t>ACTIONS A VENIR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000" dirty="0" smtClean="0"/>
              <a:t>Relance EHPAD pour une analyse plus complète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000" dirty="0" smtClean="0"/>
              <a:t>Réalisation de cartes (par territoire filières gérontologiques et par territoire CPTS)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000" dirty="0" smtClean="0"/>
              <a:t>Mise en place de groupe de travail territorialisé avec les principaux intervenants (CPTS, centre hospitalier, </a:t>
            </a:r>
            <a:r>
              <a:rPr lang="fr-FR" sz="2000" dirty="0" err="1" smtClean="0"/>
              <a:t>etc</a:t>
            </a:r>
            <a:r>
              <a:rPr lang="fr-FR" sz="20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60574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Points d’actualités et perspectives 2022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101077" y="5727362"/>
            <a:ext cx="8683794" cy="660376"/>
          </a:xfrm>
        </p:spPr>
        <p:txBody>
          <a:bodyPr/>
          <a:lstStyle/>
          <a:p>
            <a:r>
              <a:rPr lang="fr-FR" sz="1800" dirty="0" smtClean="0"/>
              <a:t>Françoise </a:t>
            </a:r>
            <a:r>
              <a:rPr lang="fr-FR" sz="1800" dirty="0" err="1" smtClean="0"/>
              <a:t>Tourre</a:t>
            </a:r>
            <a:r>
              <a:rPr lang="fr-FR" sz="1800" dirty="0" smtClean="0"/>
              <a:t> – responsable service personnes âgées – DD69 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890193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71500" indent="-571500">
              <a:buFontTx/>
              <a:buChar char="-"/>
            </a:pPr>
            <a:r>
              <a:rPr lang="fr-FR" dirty="0" smtClean="0"/>
              <a:t>3</a:t>
            </a:r>
            <a:r>
              <a:rPr lang="fr-FR" baseline="30000" dirty="0" smtClean="0"/>
              <a:t>e</a:t>
            </a:r>
            <a:r>
              <a:rPr lang="fr-FR" dirty="0" smtClean="0"/>
              <a:t> campagne 2021 (mai 2022) </a:t>
            </a:r>
          </a:p>
          <a:p>
            <a:pPr marL="571500" indent="-571500">
              <a:buFontTx/>
              <a:buChar char="-"/>
            </a:pPr>
            <a:r>
              <a:rPr lang="fr-FR" dirty="0" smtClean="0"/>
              <a:t>1</a:t>
            </a:r>
            <a:r>
              <a:rPr lang="fr-FR" baseline="30000" dirty="0" smtClean="0"/>
              <a:t>e</a:t>
            </a:r>
            <a:r>
              <a:rPr lang="fr-FR" dirty="0" smtClean="0"/>
              <a:t> campagne 2022, les attendus </a:t>
            </a:r>
          </a:p>
          <a:p>
            <a:pPr marL="571500" indent="-571500">
              <a:buFontTx/>
              <a:buChar char="-"/>
            </a:pP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Mesures budgétaires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8069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Mesures budgétaires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fr-FR" i="1" u="sng" dirty="0" smtClean="0"/>
              <a:t>3</a:t>
            </a:r>
            <a:r>
              <a:rPr lang="fr-FR" i="1" u="sng" baseline="30000" dirty="0" smtClean="0"/>
              <a:t>e</a:t>
            </a:r>
            <a:r>
              <a:rPr lang="fr-FR" i="1" u="sng" dirty="0" smtClean="0"/>
              <a:t> phase de campagne budgétaire :</a:t>
            </a:r>
            <a:r>
              <a:rPr lang="fr-FR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/>
              <a:t>P</a:t>
            </a:r>
            <a:r>
              <a:rPr lang="fr-FR" dirty="0" smtClean="0"/>
              <a:t>erte de recettes hébergement 2e/3e/4e trimestre </a:t>
            </a:r>
            <a:r>
              <a:rPr lang="fr-FR" dirty="0" smtClean="0"/>
              <a:t>2021 pour les EHPAD majoritairement habilités à l’aide sociale </a:t>
            </a:r>
            <a:endParaRPr lang="fr-FR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dirty="0" smtClean="0"/>
              <a:t>Prime grand âge établissements publics </a:t>
            </a:r>
          </a:p>
          <a:p>
            <a:r>
              <a:rPr lang="fr-FR" dirty="0" smtClean="0"/>
              <a:t>-    </a:t>
            </a:r>
            <a:r>
              <a:rPr lang="fr-FR" i="1" u="sng" dirty="0" smtClean="0"/>
              <a:t>Campagne 2022 (prévisions)</a:t>
            </a:r>
          </a:p>
          <a:p>
            <a:r>
              <a:rPr lang="fr-FR" sz="2000" dirty="0" smtClean="0"/>
              <a:t>*      Tarif global </a:t>
            </a:r>
          </a:p>
          <a:p>
            <a:pPr marL="0" lvl="1" indent="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None/>
            </a:pP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     CTI </a:t>
            </a:r>
            <a:r>
              <a:rPr lang="fr-FR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médecins coordinateurs en EHPAD</a:t>
            </a:r>
          </a:p>
          <a:p>
            <a:pPr algn="just">
              <a:buClr>
                <a:schemeClr val="bg2"/>
              </a:buClr>
              <a:buSzPct val="130000"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517€ </a:t>
            </a: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brut/mois/ETP // Entrée </a:t>
            </a: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en vigueur au </a:t>
            </a: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1/04/2022 </a:t>
            </a: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(Calibrage </a:t>
            </a:r>
            <a:r>
              <a:rPr lang="fr-FR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enveloppe en </a:t>
            </a: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cours)</a:t>
            </a:r>
          </a:p>
          <a:p>
            <a:pPr marL="0" lvl="1" indent="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None/>
            </a:pP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   QVT</a:t>
            </a:r>
          </a:p>
          <a:p>
            <a:pPr marL="0" lvl="1" indent="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None/>
            </a:pP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   Molécules onéreuses </a:t>
            </a:r>
            <a:endParaRPr lang="fr-FR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None/>
            </a:pPr>
            <a:endParaRPr lang="fr-FR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3463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mesures nouvelles et appels à projet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4161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1122202" y="1708426"/>
            <a:ext cx="10577426" cy="4169860"/>
          </a:xfrm>
        </p:spPr>
        <p:txBody>
          <a:bodyPr/>
          <a:lstStyle/>
          <a:p>
            <a:pPr marL="0" lvl="1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</a:pPr>
            <a:r>
              <a:rPr lang="fr-FR" sz="2000" dirty="0" smtClean="0">
                <a:solidFill>
                  <a:srgbClr val="00009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 préciser et sous réserve des instructions de la circulaire budgétaire)</a:t>
            </a: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anose="020B0604020202020204" pitchFamily="34" charset="0"/>
              <a:buChar char="•"/>
            </a:pPr>
            <a:endParaRPr lang="fr-FR" sz="2000" dirty="0">
              <a:solidFill>
                <a:srgbClr val="00009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00009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Financement </a:t>
            </a:r>
            <a:r>
              <a:rPr lang="fr-FR" sz="2000" dirty="0">
                <a:solidFill>
                  <a:srgbClr val="00009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 renforcement taux d’encadrement en EHPAD</a:t>
            </a: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009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Financement hébergement temporaire en sortie d’hospitalisation </a:t>
            </a: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009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Financement création centres de ressources territoriaux</a:t>
            </a: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009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Financement dotation coordination aide-soins pour les SPASAD</a:t>
            </a: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00009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Financement psychologues en </a:t>
            </a:r>
            <a:r>
              <a:rPr lang="fr-FR" sz="2000" dirty="0" smtClean="0">
                <a:solidFill>
                  <a:srgbClr val="00009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SSIAD</a:t>
            </a: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rgbClr val="00009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 de nuit : focus sur le département (taux de couverture faible)</a:t>
            </a: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anose="020B0604020202020204" pitchFamily="34" charset="0"/>
              <a:buChar char="•"/>
            </a:pPr>
            <a:r>
              <a:rPr lang="fr-FR" sz="2000" b="0" dirty="0" err="1" smtClean="0">
                <a:solidFill>
                  <a:srgbClr val="000091"/>
                </a:solidFill>
              </a:rPr>
              <a:t>Rebasage</a:t>
            </a:r>
            <a:r>
              <a:rPr lang="fr-FR" sz="2000" b="0" dirty="0" smtClean="0">
                <a:solidFill>
                  <a:srgbClr val="000091"/>
                </a:solidFill>
              </a:rPr>
              <a:t> </a:t>
            </a:r>
            <a:r>
              <a:rPr lang="fr-FR" sz="2000" b="0" dirty="0">
                <a:solidFill>
                  <a:srgbClr val="000091"/>
                </a:solidFill>
              </a:rPr>
              <a:t>des places d’HT </a:t>
            </a:r>
            <a:r>
              <a:rPr lang="fr-FR" sz="2000" b="0" dirty="0" smtClean="0">
                <a:solidFill>
                  <a:srgbClr val="000091"/>
                </a:solidFill>
              </a:rPr>
              <a:t>: Revalorisation </a:t>
            </a:r>
            <a:r>
              <a:rPr lang="fr-FR" sz="2000" b="0" dirty="0">
                <a:solidFill>
                  <a:srgbClr val="000091"/>
                </a:solidFill>
              </a:rPr>
              <a:t>du coût moyen régional des places d’HT à hauteur de </a:t>
            </a:r>
            <a:r>
              <a:rPr lang="fr-FR" sz="2000" b="0" dirty="0" smtClean="0">
                <a:solidFill>
                  <a:srgbClr val="000091"/>
                </a:solidFill>
              </a:rPr>
              <a:t>11900 </a:t>
            </a:r>
            <a:r>
              <a:rPr lang="fr-FR" sz="2000" b="0" dirty="0">
                <a:solidFill>
                  <a:srgbClr val="000091"/>
                </a:solidFill>
              </a:rPr>
              <a:t>€.</a:t>
            </a: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anose="020B0604020202020204" pitchFamily="34" charset="0"/>
              <a:buChar char="•"/>
            </a:pPr>
            <a:endParaRPr lang="fr-FR" sz="2000" dirty="0">
              <a:solidFill>
                <a:srgbClr val="00009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</a:pPr>
            <a:endParaRPr lang="fr-FR" sz="2000" dirty="0">
              <a:solidFill>
                <a:srgbClr val="00009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7237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Focus EHPAD Centre de ressource territorial</a:t>
            </a:r>
            <a:br>
              <a:rPr lang="fr-FR" dirty="0" smtClean="0"/>
            </a:br>
            <a:r>
              <a:rPr lang="fr-FR" sz="1600" dirty="0">
                <a:solidFill>
                  <a:schemeClr val="bg2"/>
                </a:solidFill>
                <a:latin typeface="Marianne" panose="02000000000000000000" pitchFamily="50" charset="0"/>
              </a:rPr>
              <a:t>Texte réglementaire : Article 47 du PLFSS 2022</a:t>
            </a:r>
            <a:r>
              <a:rPr lang="fr-FR" dirty="0">
                <a:solidFill>
                  <a:schemeClr val="bg2"/>
                </a:solidFill>
              </a:rPr>
              <a:t/>
            </a:r>
            <a:br>
              <a:rPr lang="fr-FR" dirty="0">
                <a:solidFill>
                  <a:schemeClr val="bg2"/>
                </a:solidFill>
              </a:rPr>
            </a:b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pPr lvl="0">
              <a:spcAft>
                <a:spcPts val="0"/>
              </a:spcAft>
            </a:pPr>
            <a:r>
              <a:rPr lang="fr-FR" sz="2400" b="1" dirty="0">
                <a:latin typeface="Marianne" panose="02000000000000000000" pitchFamily="50" charset="0"/>
              </a:rPr>
              <a:t>2 volets de la nouvelle mission de centre de ressources territorial portée par les EHPAD à destination des personnes âgées du territoire 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b="1" dirty="0">
                <a:latin typeface="Marianne" panose="02000000000000000000" pitchFamily="50" charset="0"/>
              </a:rPr>
              <a:t>Volet 1 : Assurer une nouvelle mission de centre de ressources territorial pour les professionnels du territoire </a:t>
            </a:r>
            <a:r>
              <a:rPr lang="fr-FR" dirty="0">
                <a:latin typeface="Marianne" panose="02000000000000000000" pitchFamily="50" charset="0"/>
              </a:rPr>
              <a:t>: formations en matière d’hygiène, partage d’expérience pour l’accompagnement de personnes atteintes de maladies neurodégénératives, organisation de réunion d’échanges.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b="1" dirty="0">
                <a:latin typeface="Marianne" panose="02000000000000000000" pitchFamily="50" charset="0"/>
              </a:rPr>
              <a:t>Volet 2 : Proposer un accompagnement « hors les murs » pour des personnes âgées à leur domicile</a:t>
            </a:r>
            <a:r>
              <a:rPr lang="fr-FR" dirty="0">
                <a:latin typeface="Marianne" panose="02000000000000000000" pitchFamily="50" charset="0"/>
              </a:rPr>
              <a:t>, nécessitant un accompagnement plus intensif dans le but d’éviter une entrée en établissement qui ne serait pas souhaitée par la personne. </a:t>
            </a:r>
          </a:p>
          <a:p>
            <a:pPr algn="just"/>
            <a:r>
              <a:rPr lang="fr-FR" sz="2000" dirty="0">
                <a:latin typeface="Marianne" panose="02000000000000000000" pitchFamily="50" charset="0"/>
              </a:rPr>
              <a:t>     4 domaines d’intervention de l’expérimentation art 51 DRAD sont repris 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fr-FR" sz="2400" b="1" dirty="0">
                <a:latin typeface="Marianne" panose="02000000000000000000" pitchFamily="50" charset="0"/>
              </a:rPr>
              <a:t>Sécurisation de l’environnement de la personne </a:t>
            </a:r>
            <a:r>
              <a:rPr lang="fr-FR" sz="2400" dirty="0">
                <a:latin typeface="Marianne" panose="02000000000000000000" pitchFamily="50" charset="0"/>
              </a:rPr>
              <a:t>: surveillance et sécurité, adaptation et sécurisation du logement 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fr-FR" sz="2400" b="1" dirty="0">
                <a:latin typeface="Marianne" panose="02000000000000000000" pitchFamily="50" charset="0"/>
              </a:rPr>
              <a:t>Continuité du projet de vie </a:t>
            </a:r>
            <a:r>
              <a:rPr lang="fr-FR" sz="2400" dirty="0">
                <a:latin typeface="Marianne" panose="02000000000000000000" pitchFamily="50" charset="0"/>
              </a:rPr>
              <a:t>: lutte contre l’isolement des personnes âgés, animation de la vie sociale collective et partagée en habitat inclusif, appui au parcours de vie, soutien aux aidants 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fr-FR" sz="2400" b="1" dirty="0">
                <a:latin typeface="Marianne" panose="02000000000000000000" pitchFamily="50" charset="0"/>
              </a:rPr>
              <a:t>Gestion des situations de crise </a:t>
            </a:r>
            <a:r>
              <a:rPr lang="fr-FR" sz="2400" dirty="0">
                <a:latin typeface="Marianne" panose="02000000000000000000" pitchFamily="50" charset="0"/>
              </a:rPr>
              <a:t>: ruptures d’accompagnement, gestion des sorties d’hospitalisation 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fr-FR" sz="2400" b="1" dirty="0">
                <a:latin typeface="Marianne" panose="02000000000000000000" pitchFamily="50" charset="0"/>
              </a:rPr>
              <a:t>Coordination renforcée </a:t>
            </a:r>
            <a:r>
              <a:rPr lang="fr-FR" sz="2400" dirty="0">
                <a:latin typeface="Marianne" panose="02000000000000000000" pitchFamily="50" charset="0"/>
              </a:rPr>
              <a:t>: suivi des plans d’accompagnement et de soins, coordination des interventions, surveillance gériatrique.</a:t>
            </a:r>
          </a:p>
        </p:txBody>
      </p:sp>
    </p:spTree>
    <p:extLst>
      <p:ext uri="{BB962C8B-B14F-4D97-AF65-F5344CB8AC3E}">
        <p14:creationId xmlns:p14="http://schemas.microsoft.com/office/powerpoint/2010/main" val="2720455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3851" y="640080"/>
            <a:ext cx="864761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65714" lvl="1" indent="-285750">
              <a:buFont typeface="Arial" panose="020B0604020202020204" pitchFamily="34" charset="0"/>
              <a:buChar char="•"/>
            </a:pPr>
            <a:endParaRPr lang="fr-FR" sz="1600" b="1" dirty="0" smtClean="0">
              <a:solidFill>
                <a:schemeClr val="bg2"/>
              </a:solidFill>
              <a:latin typeface="Marianne" panose="02000000000000000000" pitchFamily="50" charset="0"/>
            </a:endParaRPr>
          </a:p>
          <a:p>
            <a:pPr marL="865714" lvl="1" indent="-285750">
              <a:buFont typeface="Arial" panose="020B0604020202020204" pitchFamily="34" charset="0"/>
              <a:buChar char="•"/>
            </a:pPr>
            <a:endParaRPr lang="fr-FR" sz="1600" b="1" dirty="0">
              <a:solidFill>
                <a:schemeClr val="bg2"/>
              </a:solidFill>
              <a:latin typeface="Marianne" panose="02000000000000000000" pitchFamily="50" charset="0"/>
            </a:endParaRPr>
          </a:p>
          <a:p>
            <a:pPr marL="579964" lvl="1"/>
            <a:endParaRPr lang="fr-FR" sz="1600" b="1" dirty="0">
              <a:solidFill>
                <a:schemeClr val="bg2"/>
              </a:solidFill>
              <a:latin typeface="Marianne" panose="02000000000000000000" pitchFamily="50" charset="0"/>
            </a:endParaRPr>
          </a:p>
          <a:p>
            <a:pPr marL="579964" lvl="1"/>
            <a:r>
              <a:rPr lang="fr-FR" sz="1600" b="1" dirty="0" smtClean="0">
                <a:latin typeface="Marianne" panose="02000000000000000000" pitchFamily="50" charset="0"/>
              </a:rPr>
              <a:t>Travaux en cours </a:t>
            </a:r>
          </a:p>
          <a:p>
            <a:pPr marL="579964" lvl="1"/>
            <a:endParaRPr lang="fr-FR" sz="1600" b="1" dirty="0">
              <a:latin typeface="Marianne" panose="02000000000000000000" pitchFamily="50" charset="0"/>
            </a:endParaRPr>
          </a:p>
          <a:p>
            <a:pPr marL="579964" lvl="1"/>
            <a:r>
              <a:rPr lang="fr-FR" sz="1600" dirty="0" smtClean="0">
                <a:latin typeface="Marianne" panose="02000000000000000000" pitchFamily="50" charset="0"/>
              </a:rPr>
              <a:t>Définition </a:t>
            </a:r>
            <a:r>
              <a:rPr lang="fr-FR" sz="1600" dirty="0">
                <a:latin typeface="Marianne" panose="02000000000000000000" pitchFamily="50" charset="0"/>
              </a:rPr>
              <a:t>plus fine des missions et élaboration de 2 cahiers des charges correspondants aux 2 volets </a:t>
            </a:r>
            <a:r>
              <a:rPr lang="fr-FR" sz="1600" dirty="0" smtClean="0">
                <a:latin typeface="Marianne" panose="02000000000000000000" pitchFamily="50" charset="0"/>
              </a:rPr>
              <a:t>de </a:t>
            </a:r>
            <a:r>
              <a:rPr lang="fr-FR" sz="1600" dirty="0">
                <a:latin typeface="Marianne" panose="02000000000000000000" pitchFamily="50" charset="0"/>
              </a:rPr>
              <a:t>la mission de centre de ressources territorial </a:t>
            </a:r>
            <a:br>
              <a:rPr lang="fr-FR" sz="1600" dirty="0">
                <a:latin typeface="Marianne" panose="02000000000000000000" pitchFamily="50" charset="0"/>
              </a:rPr>
            </a:br>
            <a:endParaRPr lang="fr-FR" sz="1600" dirty="0">
              <a:latin typeface="Marianne" panose="02000000000000000000" pitchFamily="50" charset="0"/>
            </a:endParaRPr>
          </a:p>
          <a:p>
            <a:pPr marL="122764"/>
            <a:r>
              <a:rPr lang="fr-FR" sz="1600" dirty="0" smtClean="0">
                <a:latin typeface="Marianne" panose="02000000000000000000" pitchFamily="50" charset="0"/>
              </a:rPr>
              <a:t>         Date </a:t>
            </a:r>
            <a:r>
              <a:rPr lang="fr-FR" sz="1600" dirty="0">
                <a:latin typeface="Marianne" panose="02000000000000000000" pitchFamily="50" charset="0"/>
              </a:rPr>
              <a:t>prévisionnelle de publication des 2 cahiers des charges correspondants aux 2 volets de l’EHPAD centre de ressources : </a:t>
            </a:r>
            <a:r>
              <a:rPr lang="fr-FR" sz="1600" b="1" dirty="0">
                <a:latin typeface="Marianne" panose="02000000000000000000" pitchFamily="50" charset="0"/>
              </a:rPr>
              <a:t>mai 2022, </a:t>
            </a:r>
            <a:r>
              <a:rPr lang="fr-FR" sz="1600" dirty="0">
                <a:latin typeface="Marianne" panose="02000000000000000000" pitchFamily="50" charset="0"/>
              </a:rPr>
              <a:t>après prise en compte du </a:t>
            </a:r>
            <a:r>
              <a:rPr lang="fr-FR" sz="1600" b="1" dirty="0">
                <a:latin typeface="Marianne" panose="02000000000000000000" pitchFamily="50" charset="0"/>
              </a:rPr>
              <a:t>rapport d’évaluation intermédiaire de l’expérimentation DRAD</a:t>
            </a:r>
          </a:p>
          <a:p>
            <a:pPr marL="408514" indent="-285750">
              <a:buFont typeface="Arial" panose="020B0604020202020204" pitchFamily="34" charset="0"/>
              <a:buChar char="•"/>
            </a:pPr>
            <a:endParaRPr lang="fr-FR" sz="1600" b="1" dirty="0">
              <a:latin typeface="Marianne" panose="02000000000000000000" pitchFamily="50" charset="0"/>
            </a:endParaRPr>
          </a:p>
          <a:p>
            <a:pPr marL="122764"/>
            <a:r>
              <a:rPr lang="fr-FR" sz="1600" dirty="0" smtClean="0">
                <a:latin typeface="Marianne" panose="02000000000000000000" pitchFamily="50" charset="0"/>
              </a:rPr>
              <a:t>         Mise </a:t>
            </a:r>
            <a:r>
              <a:rPr lang="fr-FR" sz="1600" dirty="0">
                <a:latin typeface="Marianne" panose="02000000000000000000" pitchFamily="50" charset="0"/>
              </a:rPr>
              <a:t>en œuvre prévisionnelle fin 2022 / début 2023 après lancement des AAC par les ARS </a:t>
            </a:r>
          </a:p>
          <a:p>
            <a:pPr marL="408514" indent="-285750">
              <a:buFont typeface="Arial" panose="020B0604020202020204" pitchFamily="34" charset="0"/>
              <a:buChar char="•"/>
            </a:pPr>
            <a:endParaRPr lang="fr-FR" sz="1600" dirty="0">
              <a:latin typeface="Marianne" panose="02000000000000000000" pitchFamily="50" charset="0"/>
            </a:endParaRPr>
          </a:p>
          <a:p>
            <a:pPr marL="122764"/>
            <a:r>
              <a:rPr lang="fr-FR" sz="1600" dirty="0" smtClean="0">
                <a:latin typeface="Marianne" panose="02000000000000000000" pitchFamily="50" charset="0"/>
              </a:rPr>
              <a:t>        Prise </a:t>
            </a:r>
            <a:r>
              <a:rPr lang="fr-FR" sz="1600" dirty="0">
                <a:latin typeface="Marianne" panose="02000000000000000000" pitchFamily="50" charset="0"/>
              </a:rPr>
              <a:t>en compte du rapport final d’évaluation de l’expérimentation DRAD =&gt; </a:t>
            </a:r>
            <a:r>
              <a:rPr lang="fr-FR" sz="1600" b="1" dirty="0">
                <a:latin typeface="Marianne" panose="02000000000000000000" pitchFamily="50" charset="0"/>
              </a:rPr>
              <a:t>évolution du cahier des charges de l’accompagnement renforcé au domicile, si nécessaire, en 2024</a:t>
            </a:r>
          </a:p>
        </p:txBody>
      </p:sp>
    </p:spTree>
    <p:extLst>
      <p:ext uri="{BB962C8B-B14F-4D97-AF65-F5344CB8AC3E}">
        <p14:creationId xmlns:p14="http://schemas.microsoft.com/office/powerpoint/2010/main" val="2215319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ENI en cours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None/>
            </a:pP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PASA : étude PASA CREAI en cours </a:t>
            </a:r>
          </a:p>
          <a:p>
            <a:pPr marL="0" lvl="1" indent="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None/>
            </a:pP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4 PASA de 12 places </a:t>
            </a:r>
          </a:p>
          <a:p>
            <a:pPr marL="0" lvl="1" indent="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None/>
            </a:pP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 2 extensions de 12 à 14 places </a:t>
            </a:r>
          </a:p>
          <a:p>
            <a:pPr marL="0" lvl="1" indent="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None/>
            </a:pPr>
            <a:endParaRPr lang="fr-FR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None/>
            </a:pP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  Accueil de jour </a:t>
            </a:r>
          </a:p>
          <a:p>
            <a:pPr marL="0" lvl="1" indent="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None/>
            </a:pP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2 extensions de 3 à 6 sur Rhône </a:t>
            </a: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anose="020B0604020202020204" pitchFamily="34" charset="0"/>
              <a:buChar char="•"/>
            </a:pPr>
            <a:endParaRPr lang="fr-FR" sz="2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None/>
            </a:pP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Créations de place HP </a:t>
            </a:r>
          </a:p>
          <a:p>
            <a:pPr marL="0" lvl="1" indent="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None/>
            </a:pP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ENI en cours de définition avec la métropole de Lyon (consolidation de dispositifs principalement)</a:t>
            </a:r>
          </a:p>
          <a:p>
            <a:pPr marL="0" lvl="1" indent="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None/>
            </a:pP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A définir, possible création EHPAD (« innovant »)</a:t>
            </a: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Font typeface="Arial" panose="020B0604020202020204" pitchFamily="34" charset="0"/>
              <a:buChar char="•"/>
            </a:pPr>
            <a:endParaRPr lang="fr-FR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FontTx/>
              <a:buChar char="-"/>
            </a:pPr>
            <a:r>
              <a:rPr lang="fr-FR" sz="2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Création de places d’HT (sur territoires prioritaires) </a:t>
            </a:r>
          </a:p>
          <a:p>
            <a:pPr marL="342900" lvl="1" indent="-342900" algn="just">
              <a:spcBef>
                <a:spcPts val="300"/>
              </a:spcBef>
              <a:spcAft>
                <a:spcPts val="300"/>
              </a:spcAft>
              <a:buClr>
                <a:schemeClr val="bg2"/>
              </a:buClr>
              <a:buSzPct val="130000"/>
              <a:buFontTx/>
              <a:buChar char="-"/>
            </a:pPr>
            <a:endParaRPr lang="fr-FR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34618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HARTE_ETAT_ARS_ARA">
      <a:dk1>
        <a:sysClr val="windowText" lastClr="000000"/>
      </a:dk1>
      <a:lt1>
        <a:sysClr val="window" lastClr="FFFFFF"/>
      </a:lt1>
      <a:dk2>
        <a:srgbClr val="000091"/>
      </a:dk2>
      <a:lt2>
        <a:srgbClr val="E1000F"/>
      </a:lt2>
      <a:accent1>
        <a:srgbClr val="A0A800"/>
      </a:accent1>
      <a:accent2>
        <a:srgbClr val="5770BE"/>
      </a:accent2>
      <a:accent3>
        <a:srgbClr val="00AC8C"/>
      </a:accent3>
      <a:accent4>
        <a:srgbClr val="466964"/>
      </a:accent4>
      <a:accent5>
        <a:srgbClr val="FF6F63"/>
      </a:accent5>
      <a:accent6>
        <a:srgbClr val="484D7A"/>
      </a:accent6>
      <a:hlink>
        <a:srgbClr val="2323FF"/>
      </a:hlink>
      <a:folHlink>
        <a:srgbClr val="6D6D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8986</TotalTime>
  <Words>975</Words>
  <Application>Microsoft Office PowerPoint</Application>
  <PresentationFormat>Grand écran</PresentationFormat>
  <Paragraphs>113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Marianne</vt:lpstr>
      <vt:lpstr>Wingdings</vt:lpstr>
      <vt:lpstr>Thème Office</vt:lpstr>
      <vt:lpstr>Printemps des EHPAD </vt:lpstr>
      <vt:lpstr>Points d’actualités et perspectives 2022 </vt:lpstr>
      <vt:lpstr>Mesures budgétaires  </vt:lpstr>
      <vt:lpstr>Mesures budgétaires </vt:lpstr>
      <vt:lpstr>Les mesures nouvelles et appels à projet </vt:lpstr>
      <vt:lpstr>Présentation PowerPoint</vt:lpstr>
      <vt:lpstr>Focus EHPAD Centre de ressource territorial Texte réglementaire : Article 47 du PLFSS 2022  </vt:lpstr>
      <vt:lpstr>Présentation PowerPoint</vt:lpstr>
      <vt:lpstr>Les ENI en cours  </vt:lpstr>
      <vt:lpstr>Réforme des services à domicile  </vt:lpstr>
      <vt:lpstr>Poursuite spécialisation places EHPAD </vt:lpstr>
      <vt:lpstr>Réflexion sur les liens CHS et EHPAD    </vt:lpstr>
      <vt:lpstr>Réflexion sur les liens CHS et EHPAD    </vt:lpstr>
      <vt:lpstr>Enquête médecins traitants</vt:lpstr>
      <vt:lpstr>1eres données   </vt:lpstr>
      <vt:lpstr>1eres données   </vt:lpstr>
    </vt:vector>
  </TitlesOfParts>
  <Company>MINISTERE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HAAS, Cécilia</dc:creator>
  <cp:lastModifiedBy>TOURRE, Françoise</cp:lastModifiedBy>
  <cp:revision>359</cp:revision>
  <dcterms:created xsi:type="dcterms:W3CDTF">2020-10-23T06:57:26Z</dcterms:created>
  <dcterms:modified xsi:type="dcterms:W3CDTF">2022-04-22T09:06:31Z</dcterms:modified>
</cp:coreProperties>
</file>